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0080625" cy="7559675"/>
  <p:notesSz cx="7772400" cy="100584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Unicode MS"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Unicode MS"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Unicode MS"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Unicode MS"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Unicode MS" charset="0"/>
      </a:defRPr>
    </a:lvl5pPr>
    <a:lvl6pPr marL="2286000" algn="l" defTabSz="914400" rtl="0" eaLnBrk="1" latinLnBrk="0" hangingPunct="1">
      <a:defRPr kern="1200">
        <a:solidFill>
          <a:schemeClr val="tx1"/>
        </a:solidFill>
        <a:latin typeface="Arial" charset="0"/>
        <a:ea typeface="+mn-ea"/>
        <a:cs typeface="Arial Unicode MS" charset="0"/>
      </a:defRPr>
    </a:lvl6pPr>
    <a:lvl7pPr marL="2743200" algn="l" defTabSz="914400" rtl="0" eaLnBrk="1" latinLnBrk="0" hangingPunct="1">
      <a:defRPr kern="1200">
        <a:solidFill>
          <a:schemeClr val="tx1"/>
        </a:solidFill>
        <a:latin typeface="Arial" charset="0"/>
        <a:ea typeface="+mn-ea"/>
        <a:cs typeface="Arial Unicode MS" charset="0"/>
      </a:defRPr>
    </a:lvl7pPr>
    <a:lvl8pPr marL="3200400" algn="l" defTabSz="914400" rtl="0" eaLnBrk="1" latinLnBrk="0" hangingPunct="1">
      <a:defRPr kern="1200">
        <a:solidFill>
          <a:schemeClr val="tx1"/>
        </a:solidFill>
        <a:latin typeface="Arial" charset="0"/>
        <a:ea typeface="+mn-ea"/>
        <a:cs typeface="Arial Unicode MS" charset="0"/>
      </a:defRPr>
    </a:lvl8pPr>
    <a:lvl9pPr marL="3657600" algn="l" defTabSz="914400" rtl="0" eaLnBrk="1" latinLnBrk="0" hangingPunct="1">
      <a:defRPr kern="1200">
        <a:solidFill>
          <a:schemeClr val="tx1"/>
        </a:solidFill>
        <a:latin typeface="Arial" charset="0"/>
        <a:ea typeface="+mn-ea"/>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1212" y="6"/>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p:cNvSpPr>
          <p:nvPr>
            <p:ph type="sldImg"/>
          </p:nvPr>
        </p:nvSpPr>
        <p:spPr bwMode="auto">
          <a:xfrm>
            <a:off x="1349375" y="965200"/>
            <a:ext cx="5070475" cy="347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0" name="Rectangle 2"/>
          <p:cNvSpPr>
            <a:spLocks noGrp="1" noChangeArrowheads="1"/>
          </p:cNvSpPr>
          <p:nvPr>
            <p:ph type="body"/>
          </p:nvPr>
        </p:nvSpPr>
        <p:spPr bwMode="auto">
          <a:xfrm>
            <a:off x="1201738" y="4784725"/>
            <a:ext cx="5372100" cy="3862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403253090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txBox="1">
            <a:spLocks noGrp="1" noRot="1" noChangeAspect="1" noChangeArrowheads="1"/>
          </p:cNvSpPr>
          <p:nvPr>
            <p:ph type="sldImg"/>
          </p:nvPr>
        </p:nvSpPr>
        <p:spPr bwMode="auto">
          <a:xfrm>
            <a:off x="1349375" y="965200"/>
            <a:ext cx="5072063" cy="34813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314" name="Rectangle 2"/>
          <p:cNvSpPr txBox="1">
            <a:spLocks noGrp="1" noChangeArrowheads="1"/>
          </p:cNvSpPr>
          <p:nvPr>
            <p:ph type="body" idx="1"/>
          </p:nvPr>
        </p:nvSpPr>
        <p:spPr bwMode="auto">
          <a:xfrm>
            <a:off x="1201738" y="4784725"/>
            <a:ext cx="5373687" cy="3863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Rectangle 1"/>
          <p:cNvSpPr txBox="1">
            <a:spLocks noGrp="1" noRot="1" noChangeAspect="1" noChangeArrowheads="1"/>
          </p:cNvSpPr>
          <p:nvPr>
            <p:ph type="sldImg"/>
          </p:nvPr>
        </p:nvSpPr>
        <p:spPr bwMode="auto">
          <a:xfrm>
            <a:off x="1349375" y="965200"/>
            <a:ext cx="5072063" cy="34813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0" name="Rectangle 2"/>
          <p:cNvSpPr txBox="1">
            <a:spLocks noGrp="1" noChangeArrowheads="1"/>
          </p:cNvSpPr>
          <p:nvPr>
            <p:ph type="body" idx="1"/>
          </p:nvPr>
        </p:nvSpPr>
        <p:spPr bwMode="auto">
          <a:xfrm>
            <a:off x="1201738" y="4784725"/>
            <a:ext cx="5373687" cy="3773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txBox="1">
            <a:spLocks noGrp="1" noRot="1" noChangeAspect="1" noChangeArrowheads="1"/>
          </p:cNvSpPr>
          <p:nvPr>
            <p:ph type="sldImg"/>
          </p:nvPr>
        </p:nvSpPr>
        <p:spPr bwMode="auto">
          <a:xfrm>
            <a:off x="1349375" y="965200"/>
            <a:ext cx="5072063" cy="34813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38" name="Rectangle 2"/>
          <p:cNvSpPr txBox="1">
            <a:spLocks noGrp="1" noChangeArrowheads="1"/>
          </p:cNvSpPr>
          <p:nvPr>
            <p:ph type="body" idx="1"/>
          </p:nvPr>
        </p:nvSpPr>
        <p:spPr bwMode="auto">
          <a:xfrm>
            <a:off x="1201738" y="4784725"/>
            <a:ext cx="5373687" cy="3773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txBox="1">
            <a:spLocks noGrp="1" noRot="1" noChangeAspect="1" noChangeArrowheads="1"/>
          </p:cNvSpPr>
          <p:nvPr>
            <p:ph type="sldImg"/>
          </p:nvPr>
        </p:nvSpPr>
        <p:spPr bwMode="auto">
          <a:xfrm>
            <a:off x="1349375" y="965200"/>
            <a:ext cx="5072063" cy="34813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2" name="Rectangle 2"/>
          <p:cNvSpPr txBox="1">
            <a:spLocks noGrp="1" noChangeArrowheads="1"/>
          </p:cNvSpPr>
          <p:nvPr>
            <p:ph type="body" idx="1"/>
          </p:nvPr>
        </p:nvSpPr>
        <p:spPr bwMode="auto">
          <a:xfrm>
            <a:off x="1201738" y="4784725"/>
            <a:ext cx="5373687" cy="3773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txBox="1">
            <a:spLocks noGrp="1" noRot="1" noChangeAspect="1" noChangeArrowheads="1"/>
          </p:cNvSpPr>
          <p:nvPr>
            <p:ph type="sldImg"/>
          </p:nvPr>
        </p:nvSpPr>
        <p:spPr bwMode="auto">
          <a:xfrm>
            <a:off x="1349375" y="965200"/>
            <a:ext cx="5072063" cy="34813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6" name="Rectangle 2"/>
          <p:cNvSpPr txBox="1">
            <a:spLocks noGrp="1" noChangeArrowheads="1"/>
          </p:cNvSpPr>
          <p:nvPr>
            <p:ph type="body" idx="1"/>
          </p:nvPr>
        </p:nvSpPr>
        <p:spPr bwMode="auto">
          <a:xfrm>
            <a:off x="1201738" y="4784725"/>
            <a:ext cx="5373687" cy="3773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txBox="1">
            <a:spLocks noGrp="1" noRot="1" noChangeAspect="1" noChangeArrowheads="1"/>
          </p:cNvSpPr>
          <p:nvPr>
            <p:ph type="sldImg"/>
          </p:nvPr>
        </p:nvSpPr>
        <p:spPr bwMode="auto">
          <a:xfrm>
            <a:off x="1349375" y="965200"/>
            <a:ext cx="5072063" cy="34813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7410" name="Rectangle 2"/>
          <p:cNvSpPr txBox="1">
            <a:spLocks noGrp="1" noChangeArrowheads="1"/>
          </p:cNvSpPr>
          <p:nvPr>
            <p:ph type="body" idx="1"/>
          </p:nvPr>
        </p:nvSpPr>
        <p:spPr bwMode="auto">
          <a:xfrm>
            <a:off x="1201738" y="4784725"/>
            <a:ext cx="5373687" cy="3773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349375" y="965200"/>
            <a:ext cx="5072063" cy="34813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4" name="Rectangle 2"/>
          <p:cNvSpPr txBox="1">
            <a:spLocks noGrp="1" noChangeArrowheads="1"/>
          </p:cNvSpPr>
          <p:nvPr>
            <p:ph type="body" idx="1"/>
          </p:nvPr>
        </p:nvSpPr>
        <p:spPr bwMode="auto">
          <a:xfrm>
            <a:off x="1201738" y="4784725"/>
            <a:ext cx="5373687" cy="3773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txBox="1">
            <a:spLocks noGrp="1" noRot="1" noChangeAspect="1" noChangeArrowheads="1"/>
          </p:cNvSpPr>
          <p:nvPr>
            <p:ph type="sldImg"/>
          </p:nvPr>
        </p:nvSpPr>
        <p:spPr bwMode="auto">
          <a:xfrm>
            <a:off x="1349375" y="965200"/>
            <a:ext cx="5072063" cy="34813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p:cNvSpPr txBox="1">
            <a:spLocks noGrp="1" noChangeArrowheads="1"/>
          </p:cNvSpPr>
          <p:nvPr>
            <p:ph type="body" idx="1"/>
          </p:nvPr>
        </p:nvSpPr>
        <p:spPr bwMode="auto">
          <a:xfrm>
            <a:off x="1201738" y="4784725"/>
            <a:ext cx="5373687" cy="3773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p:cNvSpPr txBox="1">
            <a:spLocks noGrp="1" noRot="1" noChangeAspect="1" noChangeArrowheads="1"/>
          </p:cNvSpPr>
          <p:nvPr>
            <p:ph type="sldImg"/>
          </p:nvPr>
        </p:nvSpPr>
        <p:spPr bwMode="auto">
          <a:xfrm>
            <a:off x="1349375" y="965200"/>
            <a:ext cx="5072063" cy="34813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2" name="Rectangle 2"/>
          <p:cNvSpPr txBox="1">
            <a:spLocks noGrp="1" noChangeArrowheads="1"/>
          </p:cNvSpPr>
          <p:nvPr>
            <p:ph type="body" idx="1"/>
          </p:nvPr>
        </p:nvSpPr>
        <p:spPr bwMode="auto">
          <a:xfrm>
            <a:off x="1201738" y="4784725"/>
            <a:ext cx="5373687" cy="3773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txBox="1">
            <a:spLocks noGrp="1" noRot="1" noChangeAspect="1" noChangeArrowheads="1"/>
          </p:cNvSpPr>
          <p:nvPr>
            <p:ph type="sldImg"/>
          </p:nvPr>
        </p:nvSpPr>
        <p:spPr bwMode="auto">
          <a:xfrm>
            <a:off x="1349375" y="965200"/>
            <a:ext cx="5072063" cy="34813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p:cNvSpPr txBox="1">
            <a:spLocks noGrp="1" noChangeArrowheads="1"/>
          </p:cNvSpPr>
          <p:nvPr>
            <p:ph type="body" idx="1"/>
          </p:nvPr>
        </p:nvSpPr>
        <p:spPr bwMode="auto">
          <a:xfrm>
            <a:off x="1201738" y="4784725"/>
            <a:ext cx="5373687" cy="3773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0" cy="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0" y="0"/>
            <a:ext cx="0" cy="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0" cy="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0" y="0"/>
            <a:ext cx="0" cy="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0" y="0"/>
            <a:ext cx="0" cy="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0" cy="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0" cy="0"/>
          </a:xfrm>
          <a:prstGeom prst="rect">
            <a:avLst/>
          </a:prstGeom>
        </p:spPr>
        <p:txBody>
          <a:bodyPr/>
          <a:lstStyle/>
          <a:p>
            <a:r>
              <a:rPr lang="en-US"/>
              <a:t>Click to edit Master 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0" cy="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0" y="0"/>
            <a:ext cx="0" cy="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76200" y="0"/>
            <a:ext cx="0" cy="0"/>
          </a:xfrm>
          <a:prstGeom prst="rect">
            <a:avLst/>
          </a:prstGeo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0" cy="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0" y="0"/>
            <a:ext cx="0" cy="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0" cy="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0" y="0"/>
            <a:ext cx="0" cy="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6200" y="0"/>
            <a:ext cx="0" cy="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0" cy="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AutoShape 1"/>
          <p:cNvSpPr>
            <a:spLocks noChangeArrowheads="1"/>
          </p:cNvSpPr>
          <p:nvPr/>
        </p:nvSpPr>
        <p:spPr bwMode="auto">
          <a:xfrm>
            <a:off x="404813" y="1893888"/>
            <a:ext cx="9674225" cy="5665787"/>
          </a:xfrm>
          <a:prstGeom prst="roundRect">
            <a:avLst>
              <a:gd name="adj" fmla="val 28"/>
            </a:avLst>
          </a:prstGeom>
          <a:solidFill>
            <a:srgbClr val="DDDDDD"/>
          </a:solidFill>
          <a:ln w="9525">
            <a:solidFill>
              <a:srgbClr val="C0C0C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026" name="Rectangle 2"/>
          <p:cNvSpPr>
            <a:spLocks noGrp="1" noChangeArrowheads="1"/>
          </p:cNvSpPr>
          <p:nvPr>
            <p:ph type="title"/>
          </p:nvPr>
        </p:nvSpPr>
        <p:spPr bwMode="auto">
          <a:xfrm>
            <a:off x="741363" y="555625"/>
            <a:ext cx="8607425" cy="126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7" name="Rectangle 3"/>
          <p:cNvSpPr>
            <a:spLocks noGrp="1" noChangeArrowheads="1"/>
          </p:cNvSpPr>
          <p:nvPr>
            <p:ph type="body" idx="1"/>
          </p:nvPr>
        </p:nvSpPr>
        <p:spPr bwMode="auto">
          <a:xfrm>
            <a:off x="741363" y="2101850"/>
            <a:ext cx="8607425" cy="476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8" name="AutoShape 4"/>
          <p:cNvSpPr>
            <a:spLocks noChangeArrowheads="1"/>
          </p:cNvSpPr>
          <p:nvPr/>
        </p:nvSpPr>
        <p:spPr bwMode="auto">
          <a:xfrm>
            <a:off x="0" y="0"/>
            <a:ext cx="182563" cy="919163"/>
          </a:xfrm>
          <a:prstGeom prst="roundRect">
            <a:avLst>
              <a:gd name="adj" fmla="val 875"/>
            </a:avLst>
          </a:prstGeom>
          <a:solidFill>
            <a:srgbClr val="125C8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029" name="AutoShape 5"/>
          <p:cNvSpPr>
            <a:spLocks noChangeArrowheads="1"/>
          </p:cNvSpPr>
          <p:nvPr/>
        </p:nvSpPr>
        <p:spPr bwMode="auto">
          <a:xfrm>
            <a:off x="0" y="2381250"/>
            <a:ext cx="182563" cy="919163"/>
          </a:xfrm>
          <a:prstGeom prst="roundRect">
            <a:avLst>
              <a:gd name="adj" fmla="val 875"/>
            </a:avLst>
          </a:prstGeom>
          <a:solidFill>
            <a:srgbClr val="125C8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030" name="AutoShape 6"/>
          <p:cNvSpPr>
            <a:spLocks noChangeArrowheads="1"/>
          </p:cNvSpPr>
          <p:nvPr/>
        </p:nvSpPr>
        <p:spPr bwMode="auto">
          <a:xfrm>
            <a:off x="0" y="1168400"/>
            <a:ext cx="182563" cy="919163"/>
          </a:xfrm>
          <a:prstGeom prst="roundRect">
            <a:avLst>
              <a:gd name="adj" fmla="val 875"/>
            </a:avLst>
          </a:prstGeom>
          <a:solidFill>
            <a:srgbClr val="125C8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lLuYS3huMeY"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741363" y="600075"/>
            <a:ext cx="8609012" cy="11731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808" rIns="0" bIns="0" numCol="1" anchor="ctr" anchorCtr="0" compatLnSpc="1">
            <a:prstTxWarp prst="textNoShape">
              <a:avLst/>
            </a:prstTxWarp>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Finding Athletic Flow</a:t>
            </a:r>
          </a:p>
        </p:txBody>
      </p:sp>
      <p:sp>
        <p:nvSpPr>
          <p:cNvPr id="3074" name="Rectangle 2"/>
          <p:cNvSpPr>
            <a:spLocks noGrp="1" noChangeArrowheads="1"/>
          </p:cNvSpPr>
          <p:nvPr>
            <p:ph type="subTitle" idx="4294967295"/>
          </p:nvPr>
        </p:nvSpPr>
        <p:spPr bwMode="auto">
          <a:xfrm>
            <a:off x="741363" y="4559300"/>
            <a:ext cx="8609012" cy="46720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28224" rIns="0" bIns="0" anchor="ctr"/>
          <a:lstStyle/>
          <a:p>
            <a:pPr marL="0" indent="0" algn="ctr">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A presentation by: R. Scott Packham</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6800" y="1722438"/>
            <a:ext cx="3055938" cy="47371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l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bwMode="auto">
          <a:xfrm>
            <a:off x="741363" y="555625"/>
            <a:ext cx="8609012" cy="1263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808" rIns="0" bIns="0" numCol="1" anchor="ctr" anchorCtr="0" compatLnSpc="1">
            <a:prstTxWarp prst="textNoShape">
              <a:avLst/>
            </a:prstTxWarp>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A Challenge for you</a:t>
            </a:r>
          </a:p>
        </p:txBody>
      </p:sp>
      <p:sp>
        <p:nvSpPr>
          <p:cNvPr id="12290" name="Rectangle 2"/>
          <p:cNvSpPr>
            <a:spLocks noGrp="1" noChangeArrowheads="1"/>
          </p:cNvSpPr>
          <p:nvPr>
            <p:ph type="body" idx="1"/>
          </p:nvPr>
        </p:nvSpPr>
        <p:spPr bwMode="auto">
          <a:xfrm>
            <a:off x="741363" y="2101850"/>
            <a:ext cx="4200525" cy="4918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bodyPr>
          <a:lstStyle/>
          <a:p>
            <a:pPr>
              <a:tabLst>
                <a:tab pos="723900" algn="l"/>
                <a:tab pos="1447800" algn="l"/>
                <a:tab pos="2171700" algn="l"/>
                <a:tab pos="2895600" algn="l"/>
                <a:tab pos="3619500" algn="l"/>
              </a:tabLst>
            </a:pPr>
            <a:r>
              <a:rPr lang="en-US"/>
              <a:t>-Another key aspect of getting into a flow state is that your goals or intrinsically motivating. </a:t>
            </a:r>
          </a:p>
          <a:p>
            <a:pPr>
              <a:tabLst>
                <a:tab pos="723900" algn="l"/>
                <a:tab pos="1447800" algn="l"/>
                <a:tab pos="2171700" algn="l"/>
                <a:tab pos="2895600" algn="l"/>
                <a:tab pos="3619500" algn="l"/>
              </a:tabLst>
            </a:pPr>
            <a:r>
              <a:rPr lang="en-US"/>
              <a:t>-You must have clear goals, feel in control, and receive feedback.</a:t>
            </a:r>
          </a:p>
          <a:p>
            <a:pPr>
              <a:tabLst>
                <a:tab pos="723900" algn="l"/>
                <a:tab pos="1447800" algn="l"/>
                <a:tab pos="2171700" algn="l"/>
                <a:tab pos="2895600" algn="l"/>
                <a:tab pos="3619500" algn="l"/>
              </a:tabLst>
            </a:pPr>
            <a:r>
              <a:rPr lang="en-US"/>
              <a:t>-Flow is also a state without self-consciousness</a:t>
            </a:r>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2088" y="2128838"/>
            <a:ext cx="4557712" cy="47926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l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bwMode="auto">
          <a:xfrm>
            <a:off x="741363" y="555625"/>
            <a:ext cx="8609012" cy="1263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808" rIns="0" bIns="0" numCol="1" anchor="ctr" anchorCtr="0" compatLnSpc="1">
            <a:prstTxWarp prst="textNoShape">
              <a:avLst/>
            </a:prstTxWarp>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What is 'Flow'?</a:t>
            </a:r>
          </a:p>
        </p:txBody>
      </p:sp>
      <p:sp>
        <p:nvSpPr>
          <p:cNvPr id="4098" name="Rectangle 2"/>
          <p:cNvSpPr>
            <a:spLocks noGrp="1" noChangeArrowheads="1"/>
          </p:cNvSpPr>
          <p:nvPr>
            <p:ph type="body" idx="1"/>
          </p:nvPr>
        </p:nvSpPr>
        <p:spPr bwMode="auto">
          <a:xfrm>
            <a:off x="741363" y="2101850"/>
            <a:ext cx="4200525" cy="46720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bodyPr>
          <a:lstStyle/>
          <a:p>
            <a:pPr marL="431800" indent="-323850">
              <a:buClr>
                <a:srgbClr val="0E594D"/>
              </a:buClr>
              <a:buSzPct val="45000"/>
              <a:buFont typeface="Wingdings" charset="2"/>
              <a:buChar char=""/>
              <a:tabLst>
                <a:tab pos="723900" algn="l"/>
                <a:tab pos="1447800" algn="l"/>
                <a:tab pos="2171700" algn="l"/>
                <a:tab pos="2895600" algn="l"/>
                <a:tab pos="3619500" algn="l"/>
              </a:tabLst>
            </a:pPr>
            <a:r>
              <a:rPr lang="en-US"/>
              <a:t>To feel completely at one with what you're doing.</a:t>
            </a:r>
          </a:p>
          <a:p>
            <a:pPr marL="431800" indent="-323850">
              <a:buClr>
                <a:srgbClr val="0E594D"/>
              </a:buClr>
              <a:buSzPct val="45000"/>
              <a:buFont typeface="Wingdings" charset="2"/>
              <a:buChar char=""/>
              <a:tabLst>
                <a:tab pos="723900" algn="l"/>
                <a:tab pos="1447800" algn="l"/>
                <a:tab pos="2171700" algn="l"/>
                <a:tab pos="2895600" algn="l"/>
                <a:tab pos="3619500" algn="l"/>
              </a:tabLst>
            </a:pPr>
            <a:r>
              <a:rPr lang="en-US"/>
              <a:t>To be in total control</a:t>
            </a:r>
          </a:p>
          <a:p>
            <a:pPr marL="431800" indent="-323850">
              <a:buClr>
                <a:srgbClr val="0E594D"/>
              </a:buClr>
              <a:buSzPct val="45000"/>
              <a:buFont typeface="Wingdings" charset="2"/>
              <a:buChar char=""/>
              <a:tabLst>
                <a:tab pos="723900" algn="l"/>
                <a:tab pos="1447800" algn="l"/>
                <a:tab pos="2171700" algn="l"/>
                <a:tab pos="2895600" algn="l"/>
                <a:tab pos="3619500" algn="l"/>
              </a:tabLst>
            </a:pPr>
            <a:r>
              <a:rPr lang="en-US"/>
              <a:t>Being 'in the zone'</a:t>
            </a:r>
          </a:p>
          <a:p>
            <a:pPr marL="431800" indent="-323850">
              <a:buClr>
                <a:srgbClr val="0E594D"/>
              </a:buClr>
              <a:buSzPct val="45000"/>
              <a:buFont typeface="Wingdings" charset="2"/>
              <a:buChar char=""/>
              <a:tabLst>
                <a:tab pos="723900" algn="l"/>
                <a:tab pos="1447800" algn="l"/>
                <a:tab pos="2171700" algn="l"/>
                <a:tab pos="2895600" algn="l"/>
                <a:tab pos="3619500" algn="l"/>
              </a:tabLst>
            </a:pPr>
            <a:r>
              <a:rPr lang="en-US"/>
              <a:t>Total focus</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9713" y="1935163"/>
            <a:ext cx="4305300" cy="5308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l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bwMode="auto">
          <a:xfrm>
            <a:off x="741363" y="168275"/>
            <a:ext cx="8609012" cy="11731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808" rIns="0" bIns="0" numCol="1" anchor="ctr" anchorCtr="0" compatLnSpc="1">
            <a:prstTxWarp prst="textNoShape">
              <a:avLst/>
            </a:prstTxWarp>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Flow (continued)</a:t>
            </a:r>
          </a:p>
        </p:txBody>
      </p:sp>
      <p:sp>
        <p:nvSpPr>
          <p:cNvPr id="5122" name="Rectangle 2"/>
          <p:cNvSpPr>
            <a:spLocks noGrp="1" noChangeArrowheads="1"/>
          </p:cNvSpPr>
          <p:nvPr>
            <p:ph type="body" idx="1"/>
          </p:nvPr>
        </p:nvSpPr>
        <p:spPr bwMode="auto">
          <a:xfrm>
            <a:off x="417513" y="1874838"/>
            <a:ext cx="4973637" cy="6902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bodyPr>
          <a:lstStyle/>
          <a:p>
            <a:pPr>
              <a:tabLst>
                <a:tab pos="723900" algn="l"/>
                <a:tab pos="1447800" algn="l"/>
                <a:tab pos="2171700" algn="l"/>
                <a:tab pos="2895600" algn="l"/>
                <a:tab pos="3619500" algn="l"/>
                <a:tab pos="4343400" algn="l"/>
              </a:tabLst>
            </a:pPr>
            <a:r>
              <a:rPr lang="en-US"/>
              <a:t>Mihaly Csikszentmihalyi described flow as "</a:t>
            </a:r>
            <a:r>
              <a:rPr lang="en-US" i="1">
                <a:latin typeface="Times New Roman" pitchFamily="16" charset="0"/>
              </a:rPr>
              <a:t>being completely involved in an activity for its own sake. The ego falls away. Time flies. Every action, movement, and thought follows inevitably from the previous one, like playing jazz. Your whole being is involved, and you're using your skills to the utmost</a:t>
            </a:r>
            <a:r>
              <a:rPr lang="en-US">
                <a:latin typeface="Times New Roman" pitchFamily="16" charset="0"/>
              </a:rPr>
              <a:t>"</a:t>
            </a: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5100" y="1949450"/>
            <a:ext cx="4651375" cy="49672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l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bwMode="auto">
          <a:xfrm>
            <a:off x="741363" y="600075"/>
            <a:ext cx="8609012" cy="11731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808" rIns="0" bIns="0" numCol="1" anchor="ctr" anchorCtr="0" compatLnSpc="1">
            <a:prstTxWarp prst="textNoShape">
              <a:avLst/>
            </a:prstTxWarp>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Where does flow occur</a:t>
            </a:r>
          </a:p>
        </p:txBody>
      </p:sp>
      <p:sp>
        <p:nvSpPr>
          <p:cNvPr id="6146" name="Rectangle 2"/>
          <p:cNvSpPr>
            <a:spLocks noGrp="1" noChangeArrowheads="1"/>
          </p:cNvSpPr>
          <p:nvPr>
            <p:ph type="body" idx="1"/>
          </p:nvPr>
        </p:nvSpPr>
        <p:spPr bwMode="auto">
          <a:xfrm>
            <a:off x="741363" y="2101850"/>
            <a:ext cx="4200525" cy="46720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808" rIns="0" bIns="0" numCol="1" anchor="t" anchorCtr="0" compatLnSpc="1">
            <a:prstTxWarp prst="textNoShape">
              <a:avLst/>
            </a:prstTxWarp>
          </a:bodyPr>
          <a:lstStyle/>
          <a:p>
            <a:pPr marL="431800" indent="-323850">
              <a:buClr>
                <a:srgbClr val="0E594D"/>
              </a:buClr>
              <a:buSzPct val="45000"/>
              <a:buFont typeface="Wingdings" charset="2"/>
              <a:buChar char=""/>
              <a:tabLst>
                <a:tab pos="723900" algn="l"/>
                <a:tab pos="1447800" algn="l"/>
                <a:tab pos="2171700" algn="l"/>
                <a:tab pos="2895600" algn="l"/>
                <a:tab pos="3619500" algn="l"/>
              </a:tabLst>
            </a:pPr>
            <a:r>
              <a:rPr lang="en-US" sz="4400"/>
              <a:t>Music</a:t>
            </a:r>
          </a:p>
          <a:p>
            <a:pPr marL="431800" indent="-323850">
              <a:buClr>
                <a:srgbClr val="0E594D"/>
              </a:buClr>
              <a:buSzPct val="45000"/>
              <a:buFont typeface="Wingdings" charset="2"/>
              <a:buChar char=""/>
              <a:tabLst>
                <a:tab pos="723900" algn="l"/>
                <a:tab pos="1447800" algn="l"/>
                <a:tab pos="2171700" algn="l"/>
                <a:tab pos="2895600" algn="l"/>
                <a:tab pos="3619500" algn="l"/>
              </a:tabLst>
            </a:pPr>
            <a:r>
              <a:rPr lang="en-US" sz="4400"/>
              <a:t>Sports</a:t>
            </a:r>
          </a:p>
          <a:p>
            <a:pPr marL="431800" indent="-323850">
              <a:buClr>
                <a:srgbClr val="0E594D"/>
              </a:buClr>
              <a:buSzPct val="45000"/>
              <a:buFont typeface="Wingdings" charset="2"/>
              <a:buChar char=""/>
              <a:tabLst>
                <a:tab pos="723900" algn="l"/>
                <a:tab pos="1447800" algn="l"/>
                <a:tab pos="2171700" algn="l"/>
                <a:tab pos="2895600" algn="l"/>
                <a:tab pos="3619500" algn="l"/>
              </a:tabLst>
            </a:pPr>
            <a:r>
              <a:rPr lang="en-US" sz="4400"/>
              <a:t>Education</a:t>
            </a:r>
          </a:p>
          <a:p>
            <a:pPr marL="431800" indent="-323850">
              <a:buClr>
                <a:srgbClr val="0E594D"/>
              </a:buClr>
              <a:buSzPct val="45000"/>
              <a:buFont typeface="Wingdings" charset="2"/>
              <a:buChar char=""/>
              <a:tabLst>
                <a:tab pos="723900" algn="l"/>
                <a:tab pos="1447800" algn="l"/>
                <a:tab pos="2171700" algn="l"/>
                <a:tab pos="2895600" algn="l"/>
                <a:tab pos="3619500" algn="l"/>
              </a:tabLst>
            </a:pPr>
            <a:r>
              <a:rPr lang="en-US" sz="4400"/>
              <a:t>Religion</a:t>
            </a:r>
          </a:p>
          <a:p>
            <a:pPr marL="431800" indent="-323850">
              <a:buClr>
                <a:srgbClr val="0E594D"/>
              </a:buClr>
              <a:buSzPct val="45000"/>
              <a:buFont typeface="Wingdings" charset="2"/>
              <a:buChar char=""/>
              <a:tabLst>
                <a:tab pos="723900" algn="l"/>
                <a:tab pos="1447800" algn="l"/>
                <a:tab pos="2171700" algn="l"/>
                <a:tab pos="2895600" algn="l"/>
                <a:tab pos="3619500" algn="l"/>
              </a:tabLst>
            </a:pPr>
            <a:r>
              <a:rPr lang="en-US" sz="4400"/>
              <a:t>Etc</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1936750"/>
            <a:ext cx="5611813" cy="5029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l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bwMode="auto">
          <a:xfrm>
            <a:off x="741363" y="600075"/>
            <a:ext cx="8609012" cy="11731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808" rIns="0" bIns="0" numCol="1" anchor="ctr" anchorCtr="0" compatLnSpc="1">
            <a:prstTxWarp prst="textNoShape">
              <a:avLst/>
            </a:prstTxWarp>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Flow Anecdotes</a:t>
            </a:r>
          </a:p>
        </p:txBody>
      </p:sp>
      <p:sp>
        <p:nvSpPr>
          <p:cNvPr id="7170" name="Rectangle 2"/>
          <p:cNvSpPr>
            <a:spLocks noGrp="1" noChangeArrowheads="1"/>
          </p:cNvSpPr>
          <p:nvPr>
            <p:ph type="body" idx="1"/>
          </p:nvPr>
        </p:nvSpPr>
        <p:spPr bwMode="auto">
          <a:xfrm>
            <a:off x="685800" y="1600200"/>
            <a:ext cx="7315200" cy="97393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0160" rIns="0" bIns="0" numCol="1" anchor="t" anchorCtr="0" compatLnSpc="1">
            <a:prstTxWarp prst="textNoShape">
              <a:avLst/>
            </a:prstTxWarp>
          </a:bodyPr>
          <a:lstStyle/>
          <a:p>
            <a:pPr marL="431800" indent="-323850">
              <a:lnSpc>
                <a:spcPct val="95000"/>
              </a:lnSpc>
              <a:buClr>
                <a:srgbClr val="0E594D"/>
              </a:buClr>
              <a:buSzPct val="45000"/>
              <a:buFont typeface="Wingdings" charset="2"/>
              <a:buNone/>
              <a:tabLst>
                <a:tab pos="723900" algn="l"/>
                <a:tab pos="1447800" algn="l"/>
                <a:tab pos="2171700" algn="l"/>
                <a:tab pos="2895600" algn="l"/>
                <a:tab pos="3619500" algn="l"/>
                <a:tab pos="4343400" algn="l"/>
                <a:tab pos="5067300" algn="l"/>
                <a:tab pos="5791200" algn="l"/>
                <a:tab pos="6515100" algn="l"/>
                <a:tab pos="7239000" algn="l"/>
              </a:tabLst>
            </a:pPr>
            <a:endParaRPr lang="en-US">
              <a:latin typeface="Times New Roman" pitchFamily="16" charset="0"/>
            </a:endParaRPr>
          </a:p>
          <a:p>
            <a:pPr marL="431800" indent="-323850">
              <a:lnSpc>
                <a:spcPct val="95000"/>
              </a:lnSpc>
              <a:buClr>
                <a:srgbClr val="0E594D"/>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Lst>
            </a:pPr>
            <a:r>
              <a:rPr lang="en-US">
                <a:latin typeface="Times New Roman" pitchFamily="16" charset="0"/>
              </a:rPr>
              <a:t>Lyoto Machida, a UFC fighter, uses meditation techniques before his fights to achieve a state known as mushin</a:t>
            </a: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9875" y="3621088"/>
            <a:ext cx="6856413" cy="3657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l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bwMode="auto">
          <a:xfrm>
            <a:off x="741363" y="555625"/>
            <a:ext cx="8609012" cy="1263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808" rIns="0" bIns="0" numCol="1" anchor="ctr" anchorCtr="0" compatLnSpc="1">
            <a:prstTxWarp prst="textNoShape">
              <a:avLst/>
            </a:prstTxWarp>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Mushin</a:t>
            </a:r>
          </a:p>
        </p:txBody>
      </p:sp>
      <p:sp>
        <p:nvSpPr>
          <p:cNvPr id="8194" name="Rectangle 2"/>
          <p:cNvSpPr>
            <a:spLocks noGrp="1" noChangeArrowheads="1"/>
          </p:cNvSpPr>
          <p:nvPr>
            <p:ph type="body" idx="1"/>
          </p:nvPr>
        </p:nvSpPr>
        <p:spPr bwMode="auto">
          <a:xfrm>
            <a:off x="190500" y="1900238"/>
            <a:ext cx="9805988" cy="67087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2932" rIns="0" bIns="0" numCol="1" anchor="t" anchorCtr="0" compatLnSpc="1">
            <a:prstTxWarp prst="textNoShape">
              <a:avLst/>
            </a:prstTxWarp>
          </a:bodyPr>
          <a:lstStyle/>
          <a:p>
            <a:pPr marL="431800" indent="-32385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US" sz="2600"/>
              <a:t>"Meditation plays a big role in my life. Meditation fortifies my spirit, improves my focus my desire. When I fight I try to empty my mind. Its called Mushin. When I don't see anything around me, I only see that moment. Nothing else matters. that was how I was taught to live." - Lyoto Machida</a:t>
            </a:r>
          </a:p>
          <a:p>
            <a:pPr marL="431800" indent="-32385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US" sz="2600"/>
              <a:t>Here's a little info about that Mushin he was talking about.</a:t>
            </a:r>
          </a:p>
          <a:p>
            <a:pPr marL="431800" indent="-32385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US" sz="2600"/>
              <a:t>MUSHIN: Composed of two Kanji</a:t>
            </a:r>
          </a:p>
          <a:p>
            <a:pPr marL="431800" indent="-32385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US" sz="2600"/>
              <a:t>MU = nothingness; none; ain't; nothing; nil; not</a:t>
            </a:r>
          </a:p>
          <a:p>
            <a:pPr marL="431800" indent="-32385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US" sz="2600"/>
              <a:t>SHIN = heart; mind; spirit</a:t>
            </a:r>
          </a:p>
          <a:p>
            <a:pPr marL="431800" indent="-32385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US" sz="2600"/>
              <a:t>Mushin literally means innocence. It refers to the state of mind where one does not assume anything but is open and prepared for anything - which is vital for combat.</a:t>
            </a:r>
          </a:p>
        </p:txBody>
      </p:sp>
    </p:spTree>
  </p:cSld>
  <p:clrMapOvr>
    <a:masterClrMapping/>
  </p:clrMapOvr>
  <p:transition>
    <p:pul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741363" y="96838"/>
            <a:ext cx="8609012" cy="11731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808" rIns="0" bIns="0" numCol="1" anchor="ctr" anchorCtr="0" compatLnSpc="1">
            <a:prstTxWarp prst="textNoShape">
              <a:avLst/>
            </a:prstTxWarp>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Flow Anecdotes</a:t>
            </a:r>
          </a:p>
        </p:txBody>
      </p:sp>
      <p:sp>
        <p:nvSpPr>
          <p:cNvPr id="9218" name="Rectangle 2"/>
          <p:cNvSpPr>
            <a:spLocks noGrp="1" noChangeArrowheads="1"/>
          </p:cNvSpPr>
          <p:nvPr>
            <p:ph type="body" idx="1"/>
          </p:nvPr>
        </p:nvSpPr>
        <p:spPr bwMode="auto">
          <a:xfrm>
            <a:off x="201613" y="1849438"/>
            <a:ext cx="6345237" cy="54181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0160" rIns="0" bIns="0" numCol="1" anchor="t" anchorCtr="0" compatLnSpc="1">
            <a:prstTxWarp prst="textNoShape">
              <a:avLst/>
            </a:prstTxWarp>
          </a:bodyPr>
          <a:lstStyle/>
          <a:p>
            <a:pPr marL="431800" indent="-323850">
              <a:lnSpc>
                <a:spcPct val="95000"/>
              </a:lnSpc>
              <a:buClr>
                <a:srgbClr val="0E594D"/>
              </a:buClr>
              <a:buSzPct val="45000"/>
              <a:buFont typeface="Wingdings" charset="2"/>
              <a:buChar char=""/>
              <a:tabLst>
                <a:tab pos="723900" algn="l"/>
                <a:tab pos="1447800" algn="l"/>
                <a:tab pos="2171700" algn="l"/>
                <a:tab pos="2895600" algn="l"/>
                <a:tab pos="3619500" algn="l"/>
                <a:tab pos="4343400" algn="l"/>
                <a:tab pos="5067300" algn="l"/>
                <a:tab pos="5791200" algn="l"/>
              </a:tabLst>
            </a:pPr>
            <a:r>
              <a:rPr lang="en-US">
                <a:latin typeface="Times New Roman" pitchFamily="16" charset="0"/>
              </a:rPr>
              <a:t>Ayrton Senna, after qualifying for the 1988 Monaco Gran Prix. “I was already on pole, [...] and I just kept going. Suddenly I was nearly two seconds faster than anybody else, including my team mate with the same car. And suddenly I realized that I was no longer driving the car consciously. I was driving it by a kind of instinct, only I was in a different dimension. It was like I was in a tunnel.”</a:t>
            </a: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1313" y="1936750"/>
            <a:ext cx="3200400" cy="4800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l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subTitle"/>
          </p:nvPr>
        </p:nvSpPr>
        <p:spPr bwMode="auto">
          <a:xfrm>
            <a:off x="741363" y="1922463"/>
            <a:ext cx="8609012" cy="1314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0160" rIns="0" bIns="0" numCol="1" anchor="ctr" anchorCtr="0" compatLnSpc="1">
            <a:prstTxWarp prst="textNoShape">
              <a:avLst/>
            </a:prstTxWarp>
          </a:bodyPr>
          <a:lstStyle/>
          <a:p>
            <a:pPr>
              <a:lnSpc>
                <a:spcPct val="95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3200">
                <a:latin typeface="Times New Roman" pitchFamily="16" charset="0"/>
                <a:hlinkClick r:id="rId3"/>
              </a:rPr>
              <a:t>Kobe</a:t>
            </a:r>
          </a:p>
        </p:txBody>
      </p:sp>
      <p:sp>
        <p:nvSpPr>
          <p:cNvPr id="10242" name="Rectangle 2"/>
          <p:cNvSpPr>
            <a:spLocks noGrp="1" noChangeArrowheads="1"/>
          </p:cNvSpPr>
          <p:nvPr>
            <p:ph type="title" idx="4294967295"/>
          </p:nvPr>
        </p:nvSpPr>
        <p:spPr bwMode="auto">
          <a:xfrm>
            <a:off x="741363" y="561975"/>
            <a:ext cx="8609012" cy="12509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8808" rIns="0" bIns="0" anchor="ct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Kobe Bryant Scores 81 points in a single game</a:t>
            </a: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8663" y="3429000"/>
            <a:ext cx="6329362" cy="37782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l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bwMode="auto">
          <a:xfrm>
            <a:off x="741363" y="555625"/>
            <a:ext cx="8609012" cy="1263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808" rIns="0" bIns="0" numCol="1" anchor="ctr" anchorCtr="0" compatLnSpc="1">
            <a:prstTxWarp prst="textNoShape">
              <a:avLst/>
            </a:prstTxWarp>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a:t>The Right Challenge</a:t>
            </a:r>
          </a:p>
        </p:txBody>
      </p:sp>
      <p:sp>
        <p:nvSpPr>
          <p:cNvPr id="11266" name="Rectangle 2"/>
          <p:cNvSpPr>
            <a:spLocks noGrp="1" noChangeArrowheads="1"/>
          </p:cNvSpPr>
          <p:nvPr>
            <p:ph type="body" idx="1"/>
          </p:nvPr>
        </p:nvSpPr>
        <p:spPr bwMode="auto">
          <a:xfrm>
            <a:off x="741363" y="2101850"/>
            <a:ext cx="4200525" cy="53625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bodyPr>
          <a:lstStyle/>
          <a:p>
            <a:pPr>
              <a:tabLst>
                <a:tab pos="723900" algn="l"/>
                <a:tab pos="1447800" algn="l"/>
                <a:tab pos="2171700" algn="l"/>
                <a:tab pos="2895600" algn="l"/>
                <a:tab pos="3619500" algn="l"/>
              </a:tabLst>
            </a:pPr>
            <a:r>
              <a:rPr lang="en-US"/>
              <a:t>-For flow to occur, the challenge has to be at the right level.</a:t>
            </a:r>
          </a:p>
          <a:p>
            <a:pPr>
              <a:tabLst>
                <a:tab pos="723900" algn="l"/>
                <a:tab pos="1447800" algn="l"/>
                <a:tab pos="2171700" algn="l"/>
                <a:tab pos="2895600" algn="l"/>
                <a:tab pos="3619500" algn="l"/>
              </a:tabLst>
            </a:pPr>
            <a:r>
              <a:rPr lang="en-US"/>
              <a:t>-It is subjective perception that predicts flow, not objective. </a:t>
            </a:r>
          </a:p>
          <a:p>
            <a:pPr>
              <a:tabLst>
                <a:tab pos="723900" algn="l"/>
                <a:tab pos="1447800" algn="l"/>
                <a:tab pos="2171700" algn="l"/>
                <a:tab pos="2895600" algn="l"/>
                <a:tab pos="3619500" algn="l"/>
              </a:tabLst>
            </a:pPr>
            <a:r>
              <a:rPr lang="en-US"/>
              <a:t>-“</a:t>
            </a:r>
            <a:r>
              <a:rPr lang="en-US">
                <a:latin typeface="Times New Roman" pitchFamily="16" charset="0"/>
              </a:rPr>
              <a:t>Optimal flow occurs when a person's abilities match his or her opportunities for action.”</a:t>
            </a: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4100" y="2263775"/>
            <a:ext cx="2286000" cy="46847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0900" y="2286000"/>
            <a:ext cx="2879725" cy="44211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l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482</TotalTime>
  <Words>457</Words>
  <Application>Microsoft Office PowerPoint</Application>
  <PresentationFormat>Custom</PresentationFormat>
  <Paragraphs>37</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Finding Athletic Flow</vt:lpstr>
      <vt:lpstr>What is 'Flow'?</vt:lpstr>
      <vt:lpstr>Flow (continued)</vt:lpstr>
      <vt:lpstr>Where does flow occur</vt:lpstr>
      <vt:lpstr>Flow Anecdotes</vt:lpstr>
      <vt:lpstr>Mushin</vt:lpstr>
      <vt:lpstr>Flow Anecdotes</vt:lpstr>
      <vt:lpstr>Kobe Bryant Scores 81 points in a single game</vt:lpstr>
      <vt:lpstr>The Right Challenge</vt:lpstr>
      <vt:lpstr>A Challenge for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Finding Athletic Flow</dc:title>
  <dc:creator>Debby</dc:creator>
  <cp:lastModifiedBy>Debby</cp:lastModifiedBy>
  <cp:revision>11</cp:revision>
  <cp:lastPrinted>1601-01-01T00:00:00Z</cp:lastPrinted>
  <dcterms:created xsi:type="dcterms:W3CDTF">2010-08-06T21:03:17Z</dcterms:created>
  <dcterms:modified xsi:type="dcterms:W3CDTF">2010-08-27T21:48:28Z</dcterms:modified>
</cp:coreProperties>
</file>